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72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07" autoAdjust="0"/>
    <p:restoredTop sz="94713" autoAdjust="0"/>
  </p:normalViewPr>
  <p:slideViewPr>
    <p:cSldViewPr>
      <p:cViewPr varScale="1">
        <p:scale>
          <a:sx n="47" d="100"/>
          <a:sy n="47" d="100"/>
        </p:scale>
        <p:origin x="-12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25149-968B-45D1-8255-8C4252BA387B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7A5E2-DB68-4C35-9D34-9628ED25AB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7A5E2-DB68-4C35-9D34-9628ED25AB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DD9C-D00C-4DA0-95A6-CCBA64A88BD9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6A3BE8-EC74-4742-A05C-494AC0C94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CA4B-E183-491A-9FBA-E49C3CBE7F30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36EA-F605-47EC-9409-49A6BA57E164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4930-A7E9-4211-9494-72DBFEF03D94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6A3BE8-EC74-4742-A05C-494AC0C94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15BF4-60BC-4219-B989-02D7EE32380B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E825-3AC6-4708-A58A-99BDAF0867DA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C259-E030-4102-B1B5-F889A88138C2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66A3BE8-EC74-4742-A05C-494AC0C942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68FB-6116-4938-A3F9-E96AA85C6E4A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95F0-D3E1-4062-9646-44412D9DF0EF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8F5AD-72E4-420E-9428-65D6AE5394D4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EFE2D-8221-4A65-BDFB-232F1B287170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04C750-49F0-47BF-95C1-6EBE087504A9}" type="datetime1">
              <a:rPr lang="en-US" smtClean="0"/>
              <a:pPr/>
              <a:t>5/12/2015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6A3BE8-EC74-4742-A05C-494AC0C942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348880"/>
            <a:ext cx="8686800" cy="1224136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Uticaj</a:t>
            </a:r>
            <a:r>
              <a:rPr lang="en-US" sz="4000" dirty="0" smtClean="0"/>
              <a:t> </a:t>
            </a:r>
            <a:r>
              <a:rPr lang="en-US" sz="4000" dirty="0" err="1" smtClean="0"/>
              <a:t>kori</a:t>
            </a:r>
            <a:r>
              <a:rPr lang="sr-Latn-ME" sz="4000" dirty="0" smtClean="0"/>
              <a:t>šćenja energije vjetra</a:t>
            </a:r>
            <a:r>
              <a:rPr lang="en-US" sz="4000" dirty="0" smtClean="0"/>
              <a:t> </a:t>
            </a:r>
            <a:r>
              <a:rPr lang="en-US" sz="4000" dirty="0" err="1" smtClean="0"/>
              <a:t>na</a:t>
            </a:r>
            <a:r>
              <a:rPr lang="sr-Latn-ME" sz="4000" dirty="0" smtClean="0"/>
              <a:t> </a:t>
            </a:r>
            <a:r>
              <a:rPr lang="en-US" sz="4000" dirty="0" err="1" smtClean="0"/>
              <a:t>okolinu</a:t>
            </a:r>
            <a:r>
              <a:rPr lang="sr-Latn-ME" sz="4000" dirty="0" smtClean="0"/>
              <a:t> sredinu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797153"/>
            <a:ext cx="8686800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ME" sz="2400" dirty="0" smtClean="0"/>
              <a:t>Tijana Ognjenovic S</a:t>
            </a:r>
            <a:r>
              <a:rPr lang="en-US" sz="2400" dirty="0" err="1" smtClean="0"/>
              <a:t>pec</a:t>
            </a:r>
            <a:r>
              <a:rPr lang="sr-Latn-ME" sz="2400" dirty="0" smtClean="0"/>
              <a:t>. Sci.</a:t>
            </a:r>
            <a:r>
              <a:rPr lang="en-US" sz="2400" dirty="0" smtClean="0"/>
              <a:t> </a:t>
            </a:r>
            <a:r>
              <a:rPr lang="sr-Latn-ME" sz="2400" dirty="0" smtClean="0"/>
              <a:t>e</a:t>
            </a:r>
            <a:r>
              <a:rPr lang="en-US" sz="2400" dirty="0" err="1" smtClean="0"/>
              <a:t>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cap="none" dirty="0" smtClean="0"/>
              <a:t>Rješenja za negativne uticaje (1.)</a:t>
            </a:r>
            <a:endParaRPr lang="en-US" sz="32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P</a:t>
            </a:r>
            <a:r>
              <a:rPr lang="sr-Latn-ME" sz="1800" dirty="0" smtClean="0"/>
              <a:t>ostoje 4 kategorije mjera za rješenje negativnih uticaja VG.</a:t>
            </a:r>
          </a:p>
          <a:p>
            <a:pPr>
              <a:buNone/>
            </a:pPr>
            <a:endParaRPr lang="sr-Latn-ME" sz="1800" dirty="0" smtClean="0"/>
          </a:p>
          <a:p>
            <a:pPr>
              <a:buNone/>
            </a:pPr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Negativni uticaj buke </a:t>
            </a:r>
            <a:r>
              <a:rPr lang="sr-Latn-ME" sz="1800" dirty="0" smtClean="0"/>
              <a:t>– pravilno razmještanje generatora, tehnička rješenja za kontrolu buke</a:t>
            </a:r>
          </a:p>
          <a:p>
            <a:pPr>
              <a:buNone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egativni uticaj sjenke </a:t>
            </a:r>
            <a:r>
              <a:rPr lang="sr-Latn-ME" sz="1800" dirty="0" smtClean="0"/>
              <a:t>– udaljavanje od naselja</a:t>
            </a:r>
          </a:p>
          <a:p>
            <a:pPr>
              <a:buNone/>
            </a:pPr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Negativni vizuelni uticaj</a:t>
            </a:r>
            <a:r>
              <a:rPr lang="sr-Latn-ME" sz="1800" dirty="0" smtClean="0"/>
              <a:t>:  </a:t>
            </a:r>
          </a:p>
          <a:p>
            <a:pPr>
              <a:buNone/>
            </a:pPr>
            <a:r>
              <a:rPr lang="sr-Latn-ME" sz="1800" dirty="0" smtClean="0"/>
              <a:t>- vjetrogeneratori iste </a:t>
            </a:r>
            <a:r>
              <a:rPr lang="en-US" sz="1800" dirty="0" err="1" smtClean="0"/>
              <a:t>ili</a:t>
            </a:r>
            <a:r>
              <a:rPr lang="en-US" sz="1800" dirty="0" smtClean="0"/>
              <a:t> </a:t>
            </a:r>
            <a:r>
              <a:rPr lang="en-US" sz="1800" dirty="0" err="1" smtClean="0"/>
              <a:t>pribli</a:t>
            </a:r>
            <a:r>
              <a:rPr lang="sr-Latn-ME" sz="1800" dirty="0" smtClean="0"/>
              <a:t>ž</a:t>
            </a:r>
            <a:r>
              <a:rPr lang="en-US" sz="1800" dirty="0" smtClean="0"/>
              <a:t>no </a:t>
            </a:r>
            <a:r>
              <a:rPr lang="en-US" sz="1800" dirty="0" err="1" smtClean="0"/>
              <a:t>iste</a:t>
            </a:r>
            <a:r>
              <a:rPr lang="en-US" sz="1800" dirty="0" smtClean="0"/>
              <a:t> </a:t>
            </a:r>
            <a:r>
              <a:rPr lang="en-US" sz="1800" dirty="0" err="1" smtClean="0"/>
              <a:t>veli</a:t>
            </a:r>
            <a:r>
              <a:rPr lang="sr-Latn-ME" sz="1800" dirty="0" smtClean="0"/>
              <a:t>čine</a:t>
            </a:r>
          </a:p>
          <a:p>
            <a:pPr>
              <a:buNone/>
            </a:pPr>
            <a:r>
              <a:rPr lang="sr-Latn-ME" sz="1800" dirty="0" smtClean="0"/>
              <a:t>- blijedo siva ili bijela boja</a:t>
            </a:r>
          </a:p>
          <a:p>
            <a:pPr>
              <a:buNone/>
            </a:pPr>
            <a:r>
              <a:rPr lang="sr-Latn-ME" sz="1800" dirty="0" smtClean="0"/>
              <a:t>- tri propelera</a:t>
            </a:r>
          </a:p>
          <a:p>
            <a:pPr>
              <a:buNone/>
            </a:pPr>
            <a:r>
              <a:rPr lang="sr-Latn-ME" sz="1800" dirty="0" smtClean="0"/>
              <a:t>- propeleri se obrću u istom smjeru</a:t>
            </a:r>
          </a:p>
          <a:p>
            <a:pPr>
              <a:buNone/>
            </a:pPr>
            <a:r>
              <a:rPr lang="sr-Latn-ME" sz="1800" dirty="0" smtClean="0"/>
              <a:t>- manje velikih generatora nego više malih</a:t>
            </a:r>
          </a:p>
          <a:p>
            <a:pPr>
              <a:buNone/>
            </a:pPr>
            <a:r>
              <a:rPr lang="sr-Latn-ME" sz="1800" dirty="0" smtClean="0"/>
              <a:t>- korišćenje podzemnih kablova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cap="none" dirty="0" smtClean="0"/>
              <a:t>Rješenja za negativne uticaje (2.)</a:t>
            </a:r>
            <a:endParaRPr lang="en-US" sz="32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r-Latn-ME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sr-Latn-ME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Mjere za ublažavanje negativnih uticaja na ptice</a:t>
            </a:r>
            <a:r>
              <a:rPr lang="sr-Latn-ME" sz="1800" dirty="0" smtClean="0"/>
              <a:t>:</a:t>
            </a:r>
          </a:p>
          <a:p>
            <a:pPr>
              <a:buNone/>
            </a:pPr>
            <a:r>
              <a:rPr lang="sr-Latn-ME" sz="1800" dirty="0" smtClean="0"/>
              <a:t>- odabir lokacije</a:t>
            </a:r>
          </a:p>
          <a:p>
            <a:pPr>
              <a:buNone/>
            </a:pPr>
            <a:r>
              <a:rPr lang="sr-Latn-ME" sz="1800" dirty="0" smtClean="0"/>
              <a:t>- raspored i orjentacija generatora</a:t>
            </a:r>
          </a:p>
          <a:p>
            <a:pPr>
              <a:buNone/>
            </a:pPr>
            <a:r>
              <a:rPr lang="sr-Latn-ME" sz="1800" dirty="0" smtClean="0"/>
              <a:t>- bojanje propelera</a:t>
            </a:r>
          </a:p>
          <a:p>
            <a:pPr>
              <a:buNone/>
            </a:pPr>
            <a:r>
              <a:rPr lang="sr-Latn-ME" sz="1800" dirty="0" smtClean="0"/>
              <a:t>- otklanjanje objekta koje privlače ptice</a:t>
            </a:r>
          </a:p>
          <a:p>
            <a:pPr>
              <a:buNone/>
            </a:pPr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endParaRPr lang="sr-Latn-ME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cap="none" dirty="0" smtClean="0"/>
              <a:t>Pitanja</a:t>
            </a:r>
            <a:r>
              <a:rPr lang="en-US" cap="none" dirty="0" smtClean="0"/>
              <a:t>:</a:t>
            </a:r>
            <a:r>
              <a:rPr lang="sr-Latn-ME" cap="none" dirty="0" smtClean="0"/>
              <a:t> </a:t>
            </a: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Da li je autor u saznanju da su u Crnoj Gori sprovedena opsežna namjenska mjerenja vjetra u cilju određivanja globalnog vjetropotencijala?</a:t>
            </a:r>
          </a:p>
          <a:p>
            <a:r>
              <a:rPr lang="sr-Latn-ME" dirty="0" smtClean="0"/>
              <a:t>Da li vjetroturbina može pretvoriti svu kinetičku energiju u mehanički rad?</a:t>
            </a:r>
          </a:p>
          <a:p>
            <a:r>
              <a:rPr lang="sr-Latn-ME" dirty="0" smtClean="0"/>
              <a:t>K</a:t>
            </a:r>
            <a:r>
              <a:rPr lang="en-US" dirty="0" smtClean="0"/>
              <a:t>o</a:t>
            </a:r>
            <a:r>
              <a:rPr lang="sr-Latn-ME" dirty="0" smtClean="0"/>
              <a:t>je obaveze Crne Gore proističu iz Odluke ministarskog savjeta Energetske zajednice? </a:t>
            </a:r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ME" dirty="0" smtClean="0"/>
              <a:t>  </a:t>
            </a:r>
          </a:p>
          <a:p>
            <a:endParaRPr lang="sr-Latn-ME" dirty="0" smtClean="0"/>
          </a:p>
          <a:p>
            <a:pPr>
              <a:buNone/>
            </a:pPr>
            <a:r>
              <a:rPr lang="sr-Latn-ME" sz="6000" b="1" i="1" dirty="0" smtClean="0"/>
              <a:t>     </a:t>
            </a:r>
            <a:r>
              <a:rPr lang="sr-Latn-ME" sz="8800" b="1" i="1" dirty="0" smtClean="0">
                <a:latin typeface="Brush Script MT" pitchFamily="66" charset="0"/>
              </a:rPr>
              <a:t>Hvala na pažnji</a:t>
            </a:r>
            <a:r>
              <a:rPr lang="en-US" sz="8800" b="1" i="1" dirty="0" smtClean="0">
                <a:latin typeface="Brush Script MT" pitchFamily="66" charset="0"/>
              </a:rPr>
              <a:t>!!</a:t>
            </a:r>
            <a:r>
              <a:rPr lang="sr-Latn-ME" sz="8800" b="1" i="1" dirty="0" smtClean="0">
                <a:latin typeface="Brush Script MT" pitchFamily="66" charset="0"/>
              </a:rPr>
              <a:t> </a:t>
            </a:r>
            <a:endParaRPr lang="en-US" sz="8800" b="1" i="1" dirty="0">
              <a:latin typeface="Brush Script MT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cap="none" dirty="0" smtClean="0"/>
              <a:t>Energija vjetra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ME" sz="1800" dirty="0" smtClean="0"/>
              <a:t>	</a:t>
            </a:r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Vjetar je jedan od nekonvencionalnih izvora energije koji se potpuno uklapa u koncept održivog razvoja.</a:t>
            </a:r>
          </a:p>
          <a:p>
            <a:endParaRPr lang="sr-Latn-ME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Vjetar kao izvor energije budućnosti :</a:t>
            </a:r>
          </a:p>
          <a:p>
            <a:endParaRPr lang="sr-Latn-ME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Mogućnost pretvaranja u električnu energiju pomoću vjetrogeneratora</a:t>
            </a:r>
            <a:endParaRPr lang="en-U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</a:t>
            </a:r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mjerne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</a:t>
            </a:r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energije</a:t>
            </a:r>
            <a:endParaRPr lang="sr-Latn-ME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Ekološki potpuno čist način pretvaranja električne energije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javljaju se emisije štetnih gasova</a:t>
            </a:r>
          </a:p>
          <a:p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roškovi goriva nepostojeći</a:t>
            </a:r>
          </a:p>
          <a:p>
            <a:pPr>
              <a:buNone/>
            </a:pPr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cap="none" dirty="0" smtClean="0"/>
              <a:t>Lokacija vjetroelektrane</a:t>
            </a:r>
            <a:endParaRPr lang="en-US" sz="32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Dobar vjetropotencijal</a:t>
            </a:r>
          </a:p>
          <a:p>
            <a:pPr marL="457200" indent="-457200">
              <a:buFont typeface="+mj-lt"/>
              <a:buAutoNum type="arabicPeriod"/>
            </a:pP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Klimatski uslovi</a:t>
            </a:r>
          </a:p>
          <a:p>
            <a:pPr marL="457200" indent="-457200">
              <a:buFont typeface="+mj-lt"/>
              <a:buAutoNum type="arabicPeriod"/>
            </a:pP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Konfiguracija terena</a:t>
            </a:r>
          </a:p>
          <a:p>
            <a:pPr marL="457200" indent="-457200">
              <a:buFont typeface="+mj-lt"/>
              <a:buAutoNum type="arabicPeriod"/>
            </a:pP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Priključak na EES</a:t>
            </a:r>
          </a:p>
          <a:p>
            <a:pPr marL="457200" indent="-457200">
              <a:buFont typeface="+mj-lt"/>
              <a:buAutoNum type="arabicPeriod"/>
            </a:pP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Uticaj na okolinu:</a:t>
            </a:r>
          </a:p>
          <a:p>
            <a:pPr marL="457200" indent="-457200">
              <a:buNone/>
            </a:pP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Uticaj vjetroelektrane na zemljište, vazduh, vodu.</a:t>
            </a:r>
          </a:p>
          <a:p>
            <a:pPr marL="457200" indent="-457200">
              <a:buNone/>
            </a:pP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Vjetroelektrane kao izvor buke.</a:t>
            </a:r>
          </a:p>
          <a:p>
            <a:pPr marL="457200" indent="-457200">
              <a:buNone/>
            </a:pP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Vjetroelektrane i ptice</a:t>
            </a:r>
          </a:p>
          <a:p>
            <a:pPr marL="457200" indent="-457200">
              <a:buNone/>
            </a:pP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Ostali uticaji</a:t>
            </a:r>
          </a:p>
          <a:p>
            <a:pPr marL="457200" indent="-457200">
              <a:buNone/>
            </a:pPr>
            <a:endParaRPr lang="sr-Latn-M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cap="none" dirty="0" smtClean="0"/>
              <a:t>Uticaj vjetroelektrana na kvalitet zemljišta</a:t>
            </a:r>
            <a:endParaRPr lang="en-US" cap="non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 lvl="1"/>
            <a:r>
              <a:rPr lang="en-US" sz="2000" dirty="0" smtClean="0">
                <a:solidFill>
                  <a:schemeClr val="bg1"/>
                </a:solidFill>
              </a:rPr>
              <a:t>M</a:t>
            </a:r>
            <a:r>
              <a:rPr lang="sr-Latn-ME" sz="2000" dirty="0" smtClean="0">
                <a:solidFill>
                  <a:schemeClr val="bg1"/>
                </a:solidFill>
              </a:rPr>
              <a:t>iniranje terena i stvaranje deponija otpada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E</a:t>
            </a:r>
            <a:r>
              <a:rPr lang="sr-Latn-ME" sz="2000" dirty="0" smtClean="0">
                <a:solidFill>
                  <a:schemeClr val="bg1"/>
                </a:solidFill>
              </a:rPr>
              <a:t>rozija tla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O</a:t>
            </a:r>
            <a:r>
              <a:rPr lang="sr-Latn-ME" sz="2000" dirty="0" smtClean="0">
                <a:solidFill>
                  <a:schemeClr val="bg1"/>
                </a:solidFill>
              </a:rPr>
              <a:t>dvajanje humusnog sloja tla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O</a:t>
            </a:r>
            <a:r>
              <a:rPr lang="sr-Latn-ME" sz="2000" dirty="0" smtClean="0">
                <a:solidFill>
                  <a:schemeClr val="bg1"/>
                </a:solidFill>
              </a:rPr>
              <a:t>pasni i neopasni otpad</a:t>
            </a:r>
          </a:p>
          <a:p>
            <a:pPr lvl="1"/>
            <a:r>
              <a:rPr lang="sr-Latn-ME" sz="2000" dirty="0" smtClean="0">
                <a:solidFill>
                  <a:schemeClr val="bg1"/>
                </a:solidFill>
              </a:rPr>
              <a:t>Uticaj na poljoprivredu je minimalan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cap="none" dirty="0" smtClean="0"/>
              <a:t>Uticaj vjetroelektrana na vazduh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ME" sz="2000" dirty="0" smtClean="0"/>
              <a:t>	</a:t>
            </a:r>
            <a:r>
              <a:rPr lang="sr-Latn-M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Sprečava se emisija ugljen-dioskida, sumpor-diosksida, azotni-oksid, radioaktivni otpad, živa...</a:t>
            </a:r>
          </a:p>
          <a:p>
            <a:pPr>
              <a:buNone/>
            </a:pPr>
            <a:r>
              <a:rPr lang="sr-Latn-M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sr-Latn-ME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Procjena smanjenja emisija štetnih gasova u vazduhu na nivou EU</a:t>
            </a:r>
          </a:p>
          <a:p>
            <a:pPr>
              <a:buNone/>
            </a:pPr>
            <a:r>
              <a:rPr lang="sr-Latn-ME" sz="2000" dirty="0" smtClean="0"/>
              <a:t>																																															</a:t>
            </a:r>
          </a:p>
          <a:p>
            <a:pPr>
              <a:buNone/>
            </a:pPr>
            <a:r>
              <a:rPr lang="sr-Latn-ME" sz="2000" dirty="0" smtClean="0"/>
              <a:t>	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99592" y="2780930"/>
          <a:ext cx="3744416" cy="151216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533"/>
                <a:gridCol w="1836883"/>
              </a:tblGrid>
              <a:tr h="252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Parametar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Količina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Instalisani kapaciteti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4425 MW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Proizvedena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energija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8,8 TWh/god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Izbjegnuta CO</a:t>
                      </a:r>
                      <a:r>
                        <a:rPr lang="en-US" sz="1200" baseline="-25000"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emisija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7.800.000 tona/god.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Izbjegnuta SO</a:t>
                      </a:r>
                      <a:r>
                        <a:rPr lang="en-US" sz="1200" baseline="-25000"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emisija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26.000 tona/god.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Izbjegnuta NO</a:t>
                      </a:r>
                      <a:r>
                        <a:rPr lang="en-US" sz="1200" baseline="-25000">
                          <a:latin typeface="Times New Roman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 emisija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22.000 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tona</a:t>
                      </a: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/god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cap="none" dirty="0" smtClean="0"/>
              <a:t>Uticaj vjetroelektrana na vodu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902824" cy="4669979"/>
          </a:xfrm>
        </p:spPr>
        <p:txBody>
          <a:bodyPr/>
          <a:lstStyle/>
          <a:p>
            <a:pPr>
              <a:buNone/>
            </a:pPr>
            <a:endParaRPr lang="sr-Latn-ME" sz="1800" dirty="0" smtClean="0"/>
          </a:p>
          <a:p>
            <a:pPr>
              <a:buNone/>
            </a:pPr>
            <a:r>
              <a:rPr lang="sr-Latn-ME" sz="1800" dirty="0" smtClean="0"/>
              <a:t>	Elektrane troše vodu na dva načina:</a:t>
            </a:r>
          </a:p>
          <a:p>
            <a:pPr marL="914400" lvl="1" indent="-514350">
              <a:buFont typeface="+mj-lt"/>
              <a:buAutoNum type="arabicPeriod"/>
            </a:pPr>
            <a:r>
              <a:rPr lang="sr-Latn-ME" sz="1600" dirty="0" smtClean="0"/>
              <a:t>Upotreba</a:t>
            </a:r>
          </a:p>
          <a:p>
            <a:pPr marL="914400" lvl="1" indent="-514350">
              <a:buFont typeface="+mj-lt"/>
              <a:buAutoNum type="arabicPeriod"/>
            </a:pPr>
            <a:r>
              <a:rPr lang="sr-Latn-ME" sz="1600" dirty="0" smtClean="0"/>
              <a:t>Potrošnja	</a:t>
            </a:r>
          </a:p>
          <a:p>
            <a:pPr>
              <a:buNone/>
            </a:pPr>
            <a:endParaRPr lang="sr-Latn-ME" sz="1800" dirty="0" smtClean="0"/>
          </a:p>
          <a:p>
            <a:pPr>
              <a:buNone/>
            </a:pPr>
            <a:r>
              <a:rPr lang="sr-Latn-ME" sz="1800" dirty="0" smtClean="0"/>
              <a:t>	Termoelektrane i nuklearne elektrane godišnje troše vodu za 82 miliona stanovnika.</a:t>
            </a:r>
          </a:p>
          <a:p>
            <a:pPr>
              <a:buNone/>
            </a:pPr>
            <a:r>
              <a:rPr lang="sr-Latn-ME" sz="1800" dirty="0" smtClean="0"/>
              <a:t>	Proizvodnja električne energije iz vjetroelektrane ne troši vodu.</a:t>
            </a:r>
          </a:p>
          <a:p>
            <a:pPr>
              <a:buNone/>
            </a:pPr>
            <a:r>
              <a:rPr lang="sr-Latn-ME" sz="1800" dirty="0" smtClean="0"/>
              <a:t>	</a:t>
            </a:r>
            <a:r>
              <a:rPr lang="en-US" sz="1800" dirty="0" smtClean="0"/>
              <a:t>S</a:t>
            </a:r>
            <a:r>
              <a:rPr lang="sr-Latn-ME" sz="1800" dirty="0" smtClean="0"/>
              <a:t>manjila se potrošnja vode za 1,2 miliona kubnih metara vode do 2012.godine, a predviđa se da će do 2030. godine smanjiti potrošnju od 4,3 do 6,4 milijardi kubnih metara.</a:t>
            </a:r>
          </a:p>
          <a:p>
            <a:pPr algn="just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cap="none" dirty="0" smtClean="0"/>
              <a:t>Vjetroelektrane kao izvor buke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30816" cy="5184576"/>
          </a:xfrm>
        </p:spPr>
        <p:txBody>
          <a:bodyPr/>
          <a:lstStyle/>
          <a:p>
            <a:pPr>
              <a:buNone/>
            </a:pPr>
            <a:r>
              <a:rPr lang="sr-Latn-ME" sz="1600" dirty="0" smtClean="0"/>
              <a:t>	</a:t>
            </a:r>
            <a:r>
              <a:rPr lang="en-US" sz="1600" dirty="0" smtClean="0"/>
              <a:t>U </a:t>
            </a:r>
            <a:r>
              <a:rPr lang="en-US" sz="1600" dirty="0" err="1" smtClean="0"/>
              <a:t>poslednjoj</a:t>
            </a:r>
            <a:r>
              <a:rPr lang="en-US" sz="1600" dirty="0" smtClean="0"/>
              <a:t> </a:t>
            </a:r>
            <a:r>
              <a:rPr lang="en-US" sz="1600" dirty="0" err="1" smtClean="0"/>
              <a:t>fazi</a:t>
            </a:r>
            <a:r>
              <a:rPr lang="en-US" sz="1600" dirty="0" smtClean="0"/>
              <a:t> </a:t>
            </a:r>
            <a:r>
              <a:rPr lang="en-US" sz="1600" dirty="0" err="1" smtClean="0"/>
              <a:t>realizacije</a:t>
            </a:r>
            <a:r>
              <a:rPr lang="en-US" sz="1600" dirty="0" smtClean="0"/>
              <a:t> </a:t>
            </a:r>
            <a:r>
              <a:rPr lang="en-US" sz="1600" dirty="0" err="1" smtClean="0"/>
              <a:t>izgradnje</a:t>
            </a:r>
            <a:r>
              <a:rPr lang="en-US" sz="1600" dirty="0" smtClean="0"/>
              <a:t> </a:t>
            </a:r>
            <a:r>
              <a:rPr lang="en-US" sz="1600" dirty="0" err="1" smtClean="0"/>
              <a:t>vjetroelektrane</a:t>
            </a:r>
            <a:r>
              <a:rPr lang="en-US" sz="1600" dirty="0" smtClean="0"/>
              <a:t> </a:t>
            </a:r>
            <a:r>
              <a:rPr lang="en-US" sz="1600" dirty="0" err="1" smtClean="0"/>
              <a:t>treba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terenu</a:t>
            </a:r>
            <a:r>
              <a:rPr lang="en-US" sz="1600" dirty="0" smtClean="0"/>
              <a:t> </a:t>
            </a:r>
            <a:r>
              <a:rPr lang="en-US" sz="1600" dirty="0" err="1" smtClean="0"/>
              <a:t>sprovesti</a:t>
            </a:r>
            <a:r>
              <a:rPr lang="en-US" sz="1600" dirty="0" smtClean="0"/>
              <a:t> </a:t>
            </a:r>
            <a:r>
              <a:rPr lang="en-US" sz="1600" dirty="0" err="1" smtClean="0"/>
              <a:t>sistemsku</a:t>
            </a:r>
            <a:r>
              <a:rPr lang="en-US" sz="1600" dirty="0" smtClean="0"/>
              <a:t> </a:t>
            </a:r>
            <a:r>
              <a:rPr lang="en-US" sz="1600" dirty="0" err="1" smtClean="0"/>
              <a:t>analizu</a:t>
            </a:r>
            <a:r>
              <a:rPr lang="sr-Latn-ME" sz="1600" dirty="0" smtClean="0"/>
              <a:t> </a:t>
            </a:r>
            <a:r>
              <a:rPr lang="en-US" sz="1600" dirty="0" err="1" smtClean="0"/>
              <a:t>zvuka</a:t>
            </a:r>
            <a:r>
              <a:rPr lang="sr-Latn-ME" sz="1600" dirty="0" smtClean="0"/>
              <a:t> da</a:t>
            </a:r>
            <a:r>
              <a:rPr lang="en-US" sz="1600" dirty="0" smtClean="0"/>
              <a:t> bi se </a:t>
            </a:r>
            <a:r>
              <a:rPr lang="en-US" sz="1600" dirty="0" err="1" smtClean="0"/>
              <a:t>istražio</a:t>
            </a:r>
            <a:r>
              <a:rPr lang="en-US" sz="1600" dirty="0" smtClean="0"/>
              <a:t> </a:t>
            </a:r>
            <a:r>
              <a:rPr lang="en-US" sz="1600" dirty="0" err="1" smtClean="0"/>
              <a:t>stvarni</a:t>
            </a:r>
            <a:r>
              <a:rPr lang="en-US" sz="1600" dirty="0" smtClean="0"/>
              <a:t> </a:t>
            </a:r>
            <a:r>
              <a:rPr lang="en-US" sz="1600" dirty="0" err="1" smtClean="0"/>
              <a:t>uticaj</a:t>
            </a:r>
            <a:r>
              <a:rPr lang="en-US" sz="1600" dirty="0" smtClean="0"/>
              <a:t> </a:t>
            </a:r>
            <a:r>
              <a:rPr lang="en-US" sz="1600" dirty="0" err="1" smtClean="0"/>
              <a:t>vjetroelektrane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okolinu</a:t>
            </a:r>
            <a:r>
              <a:rPr lang="en-US" sz="1600" dirty="0" smtClean="0"/>
              <a:t>.</a:t>
            </a:r>
            <a:endParaRPr lang="sr-Latn-ME" sz="1600" dirty="0" smtClean="0"/>
          </a:p>
          <a:p>
            <a:pPr>
              <a:buNone/>
            </a:pPr>
            <a:r>
              <a:rPr lang="sr-Latn-ME" sz="1600" dirty="0" smtClean="0"/>
              <a:t>	</a:t>
            </a:r>
          </a:p>
          <a:p>
            <a:pPr>
              <a:buNone/>
            </a:pPr>
            <a:r>
              <a:rPr lang="sr-Latn-ME" sz="1600" dirty="0" smtClean="0"/>
              <a:t>	Postoji veći broj izazova koji treba riješiti pri projektovanju:</a:t>
            </a:r>
          </a:p>
          <a:p>
            <a:pPr>
              <a:buNone/>
            </a:pPr>
            <a:r>
              <a:rPr lang="sr-Latn-ME" sz="1600" dirty="0" smtClean="0"/>
              <a:t>	- napraviti studiju pozadinske buke kroz dovoljno dugi period da bi se uhvatili postojeći zvukovi</a:t>
            </a:r>
          </a:p>
          <a:p>
            <a:pPr>
              <a:buNone/>
            </a:pPr>
            <a:r>
              <a:rPr lang="sr-Latn-ME" sz="1600" dirty="0" smtClean="0"/>
              <a:t>	- korišćenje dobijenih informacija kako bi se odredio limit buke za lokalno stanovništvo</a:t>
            </a:r>
          </a:p>
          <a:p>
            <a:pPr>
              <a:buNone/>
            </a:pPr>
            <a:r>
              <a:rPr lang="sr-Latn-ME" sz="1600" dirty="0" smtClean="0"/>
              <a:t>	- dobijanje garancija da određena jačina neće biti prekoračena</a:t>
            </a:r>
          </a:p>
          <a:p>
            <a:pPr>
              <a:buNone/>
            </a:pPr>
            <a:endParaRPr lang="sr-Latn-ME" sz="1600" dirty="0" smtClean="0"/>
          </a:p>
          <a:p>
            <a:pPr>
              <a:buNone/>
            </a:pPr>
            <a:r>
              <a:rPr lang="sr-Latn-ME" sz="1600" dirty="0" smtClean="0"/>
              <a:t>	Dvije su grupe izvora zvuka: </a:t>
            </a:r>
            <a:r>
              <a:rPr lang="sr-Latn-ME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aerodinamički i mehanički</a:t>
            </a:r>
          </a:p>
          <a:p>
            <a:pPr>
              <a:buNone/>
            </a:pPr>
            <a:r>
              <a:rPr lang="sr-Latn-ME" sz="1600" dirty="0" smtClean="0"/>
              <a:t>	</a:t>
            </a:r>
          </a:p>
          <a:p>
            <a:pPr>
              <a:buNone/>
            </a:pPr>
            <a:r>
              <a:rPr lang="sr-Latn-ME" sz="1600" dirty="0" smtClean="0"/>
              <a:t>	</a:t>
            </a:r>
            <a:r>
              <a:rPr lang="en-US" sz="1600" dirty="0" smtClean="0"/>
              <a:t>F</a:t>
            </a:r>
            <a:r>
              <a:rPr lang="sr-Latn-ME" sz="1600" dirty="0" smtClean="0"/>
              <a:t>aktori koji utiču na snagu zvuka: </a:t>
            </a:r>
          </a:p>
          <a:p>
            <a:pPr>
              <a:buNone/>
            </a:pPr>
            <a:r>
              <a:rPr lang="sr-Latn-ME" sz="1600" dirty="0" smtClean="0"/>
              <a:t>	-udaljenost od vjetroelektrane</a:t>
            </a:r>
          </a:p>
          <a:p>
            <a:pPr>
              <a:buNone/>
            </a:pPr>
            <a:r>
              <a:rPr lang="sr-Latn-ME" sz="1600" dirty="0" smtClean="0"/>
              <a:t>	-trenutna brzina vjetra</a:t>
            </a:r>
          </a:p>
          <a:p>
            <a:pPr>
              <a:buNone/>
            </a:pPr>
            <a:r>
              <a:rPr lang="sr-Latn-ME" sz="1600" dirty="0" smtClean="0"/>
              <a:t>	-broj vjetro</a:t>
            </a:r>
            <a:r>
              <a:rPr lang="en-US" sz="1600" dirty="0" err="1" smtClean="0"/>
              <a:t>generatora</a:t>
            </a:r>
            <a:endParaRPr lang="sr-Latn-ME" sz="1600" dirty="0" smtClean="0"/>
          </a:p>
          <a:p>
            <a:pPr>
              <a:buNone/>
            </a:pPr>
            <a:endParaRPr lang="sr-Latn-ME" sz="1600" dirty="0" smtClean="0"/>
          </a:p>
          <a:p>
            <a:pPr>
              <a:buNone/>
            </a:pPr>
            <a:endParaRPr lang="sr-Latn-ME" sz="1600" dirty="0" smtClean="0"/>
          </a:p>
          <a:p>
            <a:pPr>
              <a:buNone/>
            </a:pPr>
            <a:endParaRPr lang="sr-Latn-ME" sz="1600" dirty="0" smtClean="0"/>
          </a:p>
          <a:p>
            <a:pPr>
              <a:buNone/>
            </a:pPr>
            <a:endParaRPr lang="sr-Latn-ME" sz="1600" dirty="0" smtClean="0"/>
          </a:p>
          <a:p>
            <a:pPr>
              <a:buNone/>
            </a:pPr>
            <a:endParaRPr lang="sr-Latn-ME" sz="1600" dirty="0" smtClean="0"/>
          </a:p>
          <a:p>
            <a:pPr>
              <a:buNone/>
            </a:pPr>
            <a:endParaRPr lang="sr-Latn-ME" sz="1600" dirty="0" smtClean="0"/>
          </a:p>
          <a:p>
            <a:pPr>
              <a:buNone/>
            </a:pPr>
            <a:endParaRPr lang="sr-Latn-ME" sz="1600" dirty="0" smtClean="0"/>
          </a:p>
          <a:p>
            <a:pPr>
              <a:buNone/>
            </a:pPr>
            <a:endParaRPr lang="en-US" sz="1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509120"/>
            <a:ext cx="403244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cap="none" dirty="0" smtClean="0">
                <a:solidFill>
                  <a:schemeClr val="tx1"/>
                </a:solidFill>
              </a:rPr>
              <a:t>Vjetroelektrane i ptice (1.)</a:t>
            </a:r>
            <a:endParaRPr lang="en-US" cap="none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196752"/>
            <a:ext cx="8991600" cy="5661248"/>
          </a:xfrm>
        </p:spPr>
        <p:txBody>
          <a:bodyPr>
            <a:normAutofit/>
          </a:bodyPr>
          <a:lstStyle/>
          <a:p>
            <a:pPr>
              <a:buAutoNum type="arabicPeriod"/>
            </a:pPr>
            <a:endParaRPr lang="sr-Latn-ME" sz="1600" dirty="0" smtClean="0"/>
          </a:p>
          <a:p>
            <a:pPr>
              <a:buAutoNum type="arabicPeriod"/>
            </a:pPr>
            <a:r>
              <a:rPr lang="sr-Latn-ME" sz="1600" dirty="0" smtClean="0"/>
              <a:t>Stradanje usled kolizije</a:t>
            </a:r>
          </a:p>
          <a:p>
            <a:pPr>
              <a:buAutoNum type="arabicPeriod"/>
            </a:pPr>
            <a:r>
              <a:rPr lang="en-US" sz="1600" dirty="0" smtClean="0"/>
              <a:t>E</a:t>
            </a:r>
            <a:r>
              <a:rPr lang="sr-Latn-ME" sz="1600" dirty="0" smtClean="0"/>
              <a:t>fekat barijere</a:t>
            </a:r>
          </a:p>
          <a:p>
            <a:pPr>
              <a:buAutoNum type="arabicPeriod"/>
            </a:pPr>
            <a:r>
              <a:rPr lang="en-US" sz="1600" dirty="0" smtClean="0"/>
              <a:t>U</a:t>
            </a:r>
            <a:r>
              <a:rPr lang="sr-Latn-ME" sz="1600" dirty="0" smtClean="0"/>
              <a:t>znemiravanje i napuštanje</a:t>
            </a:r>
          </a:p>
          <a:p>
            <a:pPr>
              <a:buAutoNum type="arabicPeriod"/>
            </a:pPr>
            <a:r>
              <a:rPr lang="en-US" sz="1600" dirty="0" smtClean="0"/>
              <a:t>G</a:t>
            </a:r>
            <a:r>
              <a:rPr lang="sr-Latn-ME" sz="1600" dirty="0" smtClean="0"/>
              <a:t>ubitak staništa i oštećenje</a:t>
            </a:r>
          </a:p>
          <a:p>
            <a:pPr>
              <a:buNone/>
            </a:pPr>
            <a:endParaRPr lang="sr-Latn-ME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sr-Latn-ME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Projekat izgradnje zahtjeva prikupljanje sledećih podaraka</a:t>
            </a:r>
            <a:r>
              <a:rPr lang="sr-Latn-ME" sz="1600" dirty="0" smtClean="0"/>
              <a:t>:</a:t>
            </a:r>
          </a:p>
          <a:p>
            <a:pPr>
              <a:buNone/>
            </a:pPr>
            <a:r>
              <a:rPr lang="sr-Latn-ME" sz="1600" dirty="0" smtClean="0"/>
              <a:t>- Podaci o ishrani ptica, razmnožavanje, odmaranje, podizanje mladih</a:t>
            </a:r>
          </a:p>
          <a:p>
            <a:pPr>
              <a:buNone/>
            </a:pPr>
            <a:r>
              <a:rPr lang="sr-Latn-ME" sz="1600" dirty="0" smtClean="0"/>
              <a:t>- </a:t>
            </a:r>
            <a:r>
              <a:rPr lang="en-US" sz="1600" dirty="0" smtClean="0"/>
              <a:t>V</a:t>
            </a:r>
            <a:r>
              <a:rPr lang="sr-Latn-ME" sz="1600" dirty="0" smtClean="0"/>
              <a:t>eličina populacije, stepen izolacije, ekotip, starosna struktura...</a:t>
            </a:r>
          </a:p>
          <a:p>
            <a:pPr>
              <a:buNone/>
            </a:pPr>
            <a:r>
              <a:rPr lang="sr-Latn-ME" sz="1600" dirty="0" smtClean="0"/>
              <a:t>- </a:t>
            </a:r>
            <a:r>
              <a:rPr lang="en-US" sz="1600" dirty="0" smtClean="0"/>
              <a:t>D</a:t>
            </a:r>
            <a:r>
              <a:rPr lang="sr-Latn-ME" sz="1600" dirty="0" smtClean="0"/>
              <a:t>etalji o planu očuvanja</a:t>
            </a:r>
          </a:p>
          <a:p>
            <a:pPr>
              <a:buNone/>
            </a:pPr>
            <a:r>
              <a:rPr lang="sr-Latn-ME" sz="1600" dirty="0" smtClean="0"/>
              <a:t>- </a:t>
            </a:r>
            <a:r>
              <a:rPr lang="en-US" sz="1600" dirty="0" smtClean="0"/>
              <a:t>U</a:t>
            </a:r>
            <a:r>
              <a:rPr lang="sr-Latn-ME" sz="1600" dirty="0" smtClean="0"/>
              <a:t>ticaj lokacije na budući status vrste   </a:t>
            </a:r>
          </a:p>
          <a:p>
            <a:pPr>
              <a:buNone/>
            </a:pPr>
            <a:r>
              <a:rPr lang="sr-Latn-ME" sz="1600" dirty="0" smtClean="0"/>
              <a:t>- </a:t>
            </a:r>
            <a:r>
              <a:rPr lang="en-US" sz="1600" dirty="0" smtClean="0"/>
              <a:t>P</a:t>
            </a:r>
            <a:r>
              <a:rPr lang="sr-Latn-ME" sz="1600" dirty="0" smtClean="0"/>
              <a:t>rocjena uticaja na životnu sredinu</a:t>
            </a:r>
          </a:p>
          <a:p>
            <a:pPr>
              <a:buFontTx/>
              <a:buChar char="-"/>
            </a:pPr>
            <a:endParaRPr lang="sr-Latn-ME" sz="1600" dirty="0" smtClean="0"/>
          </a:p>
          <a:p>
            <a:pPr>
              <a:buNone/>
            </a:pPr>
            <a:r>
              <a:rPr lang="sr-Latn-ME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Metode za predviđanje sudara ptica sa vjetrogeneratorima</a:t>
            </a:r>
          </a:p>
          <a:p>
            <a:pPr>
              <a:buNone/>
            </a:pPr>
            <a:r>
              <a:rPr lang="sr-Latn-ME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Mjere za umanjenje sudara ptica sa vjetrogeneratorima</a:t>
            </a:r>
            <a:r>
              <a:rPr lang="sr-Latn-ME" sz="1600" dirty="0" smtClean="0"/>
              <a:t>:</a:t>
            </a:r>
          </a:p>
          <a:p>
            <a:pPr>
              <a:buNone/>
            </a:pPr>
            <a:r>
              <a:rPr lang="sr-Latn-ME" sz="1600" dirty="0" smtClean="0"/>
              <a:t>- </a:t>
            </a:r>
            <a:r>
              <a:rPr lang="en-US" sz="1600" dirty="0" smtClean="0"/>
              <a:t>K</a:t>
            </a:r>
            <a:r>
              <a:rPr lang="sr-Latn-ME" sz="1600" dirty="0" smtClean="0"/>
              <a:t>onfiguracija vjetroelektrana,</a:t>
            </a:r>
          </a:p>
          <a:p>
            <a:pPr>
              <a:buNone/>
            </a:pPr>
            <a:r>
              <a:rPr lang="sr-Latn-ME" sz="1600" dirty="0" smtClean="0"/>
              <a:t>- </a:t>
            </a:r>
            <a:r>
              <a:rPr lang="en-US" sz="1600" dirty="0" smtClean="0"/>
              <a:t>K</a:t>
            </a:r>
            <a:r>
              <a:rPr lang="sr-Latn-ME" sz="1600" dirty="0" smtClean="0"/>
              <a:t>onstrukcija vjetroelektrana,</a:t>
            </a:r>
          </a:p>
          <a:p>
            <a:pPr>
              <a:buNone/>
            </a:pPr>
            <a:r>
              <a:rPr lang="sr-Latn-ME" sz="1600" dirty="0" smtClean="0"/>
              <a:t>- Mjere za smanjenje štetnih uticaja tokom izgradnje i tokom rada vjetroelektrane.</a:t>
            </a:r>
          </a:p>
        </p:txBody>
      </p:sp>
      <p:pic>
        <p:nvPicPr>
          <p:cNvPr id="7" name="Picture 6" descr="vetrop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8486" y="0"/>
            <a:ext cx="3055514" cy="374441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cap="none" dirty="0" smtClean="0"/>
              <a:t>Drugi uticaji vjetroelektrana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Latn-ME" sz="1800" dirty="0" smtClean="0"/>
          </a:p>
          <a:p>
            <a:endParaRPr lang="sr-Latn-ME" sz="1800" dirty="0" smtClean="0"/>
          </a:p>
          <a:p>
            <a:r>
              <a:rPr lang="sr-Latn-ME" sz="1800" dirty="0" smtClean="0"/>
              <a:t>Efekat sjenke</a:t>
            </a:r>
          </a:p>
          <a:p>
            <a:r>
              <a:rPr lang="sr-Latn-ME" sz="1800" dirty="0" smtClean="0"/>
              <a:t>Vizuelni uticaj</a:t>
            </a:r>
          </a:p>
          <a:p>
            <a:r>
              <a:rPr lang="sr-Latn-ME" sz="1800" dirty="0" smtClean="0"/>
              <a:t>Uticaj na privredne aktivnosti</a:t>
            </a:r>
          </a:p>
          <a:p>
            <a:r>
              <a:rPr lang="sr-Latn-ME" sz="1800" dirty="0" smtClean="0"/>
              <a:t>Uticaj vjetroelektrane na bezbjednost</a:t>
            </a:r>
          </a:p>
          <a:p>
            <a:r>
              <a:rPr lang="sr-Latn-ME" sz="1800" dirty="0" smtClean="0"/>
              <a:t>Saobracaj (drumski i avio)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3BE8-EC74-4742-A05C-494AC0C9428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1923</TotalTime>
  <Words>442</Words>
  <Application>Microsoft Office PowerPoint</Application>
  <PresentationFormat>On-screen Show (4:3)</PresentationFormat>
  <Paragraphs>144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Trek</vt:lpstr>
      <vt:lpstr>Uticaj korišćenja energije vjetra na okolinu sredinu </vt:lpstr>
      <vt:lpstr>Energija vjetra</vt:lpstr>
      <vt:lpstr>Lokacija vjetroelektrane</vt:lpstr>
      <vt:lpstr>Uticaj vjetroelektrana na kvalitet zemljišta</vt:lpstr>
      <vt:lpstr>Uticaj vjetroelektrana na vazduh</vt:lpstr>
      <vt:lpstr>Uticaj vjetroelektrana na vodu</vt:lpstr>
      <vt:lpstr>Vjetroelektrane kao izvor buke</vt:lpstr>
      <vt:lpstr>Vjetroelektrane i ptice (1.)</vt:lpstr>
      <vt:lpstr>Drugi uticaji vjetroelektrana</vt:lpstr>
      <vt:lpstr>Rješenja za negativne uticaje (1.)</vt:lpstr>
      <vt:lpstr>Rješenja za negativne uticaje (2.)</vt:lpstr>
      <vt:lpstr>Pitanja: 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Mentor: Prof. dr Sreten Škuletić                                                        Kandidat: Tijana Ognjenović</dc:title>
  <dc:creator>Korisnik</dc:creator>
  <cp:lastModifiedBy>Lolo</cp:lastModifiedBy>
  <cp:revision>24</cp:revision>
  <dcterms:created xsi:type="dcterms:W3CDTF">2014-06-29T13:29:02Z</dcterms:created>
  <dcterms:modified xsi:type="dcterms:W3CDTF">2015-05-12T05:09:23Z</dcterms:modified>
</cp:coreProperties>
</file>